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307" r:id="rId5"/>
    <p:sldId id="259" r:id="rId6"/>
    <p:sldId id="311" r:id="rId7"/>
    <p:sldId id="312" r:id="rId8"/>
    <p:sldId id="350" r:id="rId9"/>
    <p:sldId id="314" r:id="rId10"/>
    <p:sldId id="313" r:id="rId11"/>
    <p:sldId id="351" r:id="rId12"/>
    <p:sldId id="319" r:id="rId13"/>
    <p:sldId id="322" r:id="rId14"/>
    <p:sldId id="321" r:id="rId15"/>
    <p:sldId id="274" r:id="rId16"/>
    <p:sldId id="323" r:id="rId17"/>
    <p:sldId id="324" r:id="rId18"/>
    <p:sldId id="326" r:id="rId19"/>
    <p:sldId id="329" r:id="rId20"/>
    <p:sldId id="330" r:id="rId21"/>
    <p:sldId id="332" r:id="rId22"/>
    <p:sldId id="334" r:id="rId23"/>
    <p:sldId id="335" r:id="rId24"/>
    <p:sldId id="328" r:id="rId25"/>
    <p:sldId id="382" r:id="rId26"/>
    <p:sldId id="364" r:id="rId27"/>
    <p:sldId id="383" r:id="rId28"/>
    <p:sldId id="361" r:id="rId29"/>
    <p:sldId id="392" r:id="rId30"/>
    <p:sldId id="393" r:id="rId31"/>
    <p:sldId id="394" r:id="rId32"/>
    <p:sldId id="398" r:id="rId33"/>
    <p:sldId id="399" r:id="rId34"/>
    <p:sldId id="400" r:id="rId35"/>
    <p:sldId id="401" r:id="rId36"/>
    <p:sldId id="402" r:id="rId37"/>
    <p:sldId id="403" r:id="rId38"/>
    <p:sldId id="395" r:id="rId39"/>
    <p:sldId id="396" r:id="rId40"/>
    <p:sldId id="404" r:id="rId41"/>
    <p:sldId id="397" r:id="rId42"/>
    <p:sldId id="405" r:id="rId43"/>
    <p:sldId id="406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7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7" y="168370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F348772-6398-986E-D14E-19D52D4DFCF8}"/>
              </a:ext>
            </a:extLst>
          </p:cNvPr>
          <p:cNvGraphicFramePr>
            <a:graphicFrameLocks noGrp="1"/>
          </p:cNvGraphicFramePr>
          <p:nvPr/>
        </p:nvGraphicFramePr>
        <p:xfrm>
          <a:off x="2135028" y="5198110"/>
          <a:ext cx="792194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1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사용에 필요한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소속을 기물 카드의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같은 위치에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배치하여 플레이어가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스킬을 사용하는데 중요한 사거리를 강조하여 배치해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/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6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/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/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/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/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/>
        </p:nvGraphicFramePr>
        <p:xfrm>
          <a:off x="2577147" y="2926080"/>
          <a:ext cx="70377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7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/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D0D924-A485-4E24-99AE-0942E449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27767"/>
            <a:ext cx="114395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표기 정보 데이터 로딩 우선 순서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ED45585-4708-0453-EDB5-856F4D628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985845"/>
              </p:ext>
            </p:extLst>
          </p:nvPr>
        </p:nvGraphicFramePr>
        <p:xfrm>
          <a:off x="1518761" y="2146788"/>
          <a:ext cx="9154477" cy="357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297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3848295">
                  <a:extLst>
                    <a:ext uri="{9D8B030D-6E8A-4147-A177-3AD203B41FA5}">
                      <a16:colId xmlns:a16="http://schemas.microsoft.com/office/drawing/2014/main" val="900808724"/>
                    </a:ext>
                  </a:extLst>
                </a:gridCol>
                <a:gridCol w="3850005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종류별 표기 정보 데이터 로딩 우선 순서 및 참조 위치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기물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ID(Image ID)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Name)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(Effect Text)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조건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Use Condition)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(Main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/>
                          </a:solidFill>
                        </a:rPr>
                        <a:t>ⅹ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(Sub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(Tribe)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(Affiliation)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Health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(Skill Range)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Attack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사거리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Range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속도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Speed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003197" y="1691640"/>
          <a:ext cx="1018560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1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4268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및 분해 시스템에 이용하기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위해서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/>
        </p:nvGraphicFramePr>
        <p:xfrm>
          <a:off x="1003197" y="3029700"/>
          <a:ext cx="263112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791017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 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결정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553050" y="1691640"/>
          <a:ext cx="9085898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364855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생성 시 결정되는 희귀도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 많은 시간을 투자하게 만들기 위해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/>
        </p:nvGraphicFramePr>
        <p:xfrm>
          <a:off x="3202463" y="3429000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노멀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모든 레어도의 기본이 되는 레어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스킨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293335" y="1691640"/>
          <a:ext cx="935101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6902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카드에 적용하는 일종의 스킨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원동력이 될 수 있게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/>
        </p:nvGraphicFramePr>
        <p:xfrm>
          <a:off x="1828323" y="3764281"/>
          <a:ext cx="853535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118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3022918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에이션트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368217"/>
              </p:ext>
            </p:extLst>
          </p:nvPr>
        </p:nvGraphicFramePr>
        <p:xfrm>
          <a:off x="1055528" y="1270419"/>
          <a:ext cx="1008094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특정 카드나 원하는 조건의 카드만을 표기하는 필터나 카드의 정렬 규칙을 설정하여 원하는 카드를 빠르게 찾을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F9448E6A-9146-4493-A0EC-7DB458CE8795}"/>
              </a:ext>
            </a:extLst>
          </p:cNvPr>
          <p:cNvGrpSpPr>
            <a:grpSpLocks noChangeAspect="1"/>
          </p:cNvGrpSpPr>
          <p:nvPr/>
        </p:nvGrpSpPr>
        <p:grpSpPr>
          <a:xfrm>
            <a:off x="800629" y="2987878"/>
            <a:ext cx="4447578" cy="2765059"/>
            <a:chOff x="770979" y="2182159"/>
            <a:chExt cx="4847665" cy="301379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B47167-87EF-46CB-8D80-53B49BF0CF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979" y="2182159"/>
              <a:ext cx="4847665" cy="3013793"/>
              <a:chOff x="950170" y="1510577"/>
              <a:chExt cx="3558744" cy="221247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5FB6296-3E69-48EA-9B0D-511B9F98E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0171" y="1510577"/>
                <a:ext cx="3558743" cy="182836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22D297-8B4D-41E2-88A1-F87995C7E1B0}"/>
                  </a:ext>
                </a:extLst>
              </p:cNvPr>
              <p:cNvSpPr txBox="1"/>
              <p:nvPr/>
            </p:nvSpPr>
            <p:spPr>
              <a:xfrm>
                <a:off x="950170" y="3338944"/>
                <a:ext cx="3558743" cy="384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메인 화면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</a:t>
                </a:r>
                <a:r>
                  <a:rPr lang="ko-KR" altLang="en-US" sz="1400" dirty="0"/>
                  <a:t>카드 일람 버튼 클릭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6F4D28-C22D-4D8B-8B10-A6F232F80FEA}"/>
                </a:ext>
              </a:extLst>
            </p:cNvPr>
            <p:cNvSpPr/>
            <p:nvPr/>
          </p:nvSpPr>
          <p:spPr>
            <a:xfrm>
              <a:off x="862607" y="3852201"/>
              <a:ext cx="888904" cy="33847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D89C3C-C6E4-41BF-AB08-5EC3FEDB3011}"/>
              </a:ext>
            </a:extLst>
          </p:cNvPr>
          <p:cNvGrpSpPr/>
          <p:nvPr/>
        </p:nvGrpSpPr>
        <p:grpSpPr>
          <a:xfrm>
            <a:off x="6859727" y="3752851"/>
            <a:ext cx="4447578" cy="2630869"/>
            <a:chOff x="6859727" y="3752851"/>
            <a:chExt cx="4447578" cy="263086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C38F2C4-4FC5-4293-A74C-DB1B8A49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6859727" y="3752851"/>
              <a:ext cx="4447578" cy="214142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457552-BFEF-4C4B-8C9D-5C1E186A6D79}"/>
                </a:ext>
              </a:extLst>
            </p:cNvPr>
            <p:cNvSpPr txBox="1"/>
            <p:nvPr/>
          </p:nvSpPr>
          <p:spPr>
            <a:xfrm>
              <a:off x="7619293" y="5890348"/>
              <a:ext cx="2928449" cy="493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우측 카드 일람 시스템 팝업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좌측 카드 일람 보조 </a:t>
              </a:r>
              <a:r>
                <a:rPr lang="en-US" altLang="ko-KR" sz="1400" dirty="0"/>
                <a:t>UI</a:t>
              </a:r>
              <a:r>
                <a:rPr lang="ko-KR" altLang="en-US" sz="1400" dirty="0"/>
                <a:t> 팝업</a:t>
              </a:r>
              <a:endParaRPr lang="en-US" altLang="ko-KR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69DD97-79E2-425E-906C-891A2F9B6C5F}"/>
                </a:ext>
              </a:extLst>
            </p:cNvPr>
            <p:cNvSpPr/>
            <p:nvPr/>
          </p:nvSpPr>
          <p:spPr>
            <a:xfrm>
              <a:off x="6859727" y="3752852"/>
              <a:ext cx="4447578" cy="214142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2565" y="2050526"/>
            <a:ext cx="7061" cy="5567261"/>
          </a:xfrm>
          <a:prstGeom prst="bentConnector4">
            <a:avLst>
              <a:gd name="adj1" fmla="val -16187509"/>
              <a:gd name="adj2" fmla="val 81644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</a:p>
        </p:txBody>
      </p:sp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009387"/>
              </p:ext>
            </p:extLst>
          </p:nvPr>
        </p:nvGraphicFramePr>
        <p:xfrm>
          <a:off x="1660525" y="1830283"/>
          <a:ext cx="433997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71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(Held Card Data)”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 규칙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455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4C69E4-4974-4084-9690-17EFD242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830040"/>
              </p:ext>
            </p:extLst>
          </p:nvPr>
        </p:nvGraphicFramePr>
        <p:xfrm>
          <a:off x="1660525" y="4166977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우선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오름차순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E15ED02-775D-4560-8B24-AAF6CEF1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683" y="1268412"/>
            <a:ext cx="3025992" cy="522834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DC692E0-22D7-4558-A0D4-4759B0117920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로딩 우선 순서 및 카드 기본 정렬 규칙</a:t>
            </a:r>
          </a:p>
        </p:txBody>
      </p:sp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47375"/>
              </p:ext>
            </p:extLst>
          </p:nvPr>
        </p:nvGraphicFramePr>
        <p:xfrm>
          <a:off x="695326" y="2914650"/>
          <a:ext cx="1080134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16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921484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72115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75592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146999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기본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 기물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 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 베이직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 카드 생성 순서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6E367-DD0B-4D1A-8166-B69EBACE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780" y="1282224"/>
            <a:ext cx="6424440" cy="520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A9F8F1E-9340-41AF-8C1B-2956C4A29074}"/>
              </a:ext>
            </a:extLst>
          </p:cNvPr>
          <p:cNvGrpSpPr/>
          <p:nvPr/>
        </p:nvGrpSpPr>
        <p:grpSpPr>
          <a:xfrm>
            <a:off x="1303023" y="2627716"/>
            <a:ext cx="4185281" cy="3313113"/>
            <a:chOff x="1013090" y="1268412"/>
            <a:chExt cx="4185281" cy="33131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0990EA7-4452-39FF-026D-1321BEB72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177"/>
            <a:stretch/>
          </p:blipFill>
          <p:spPr>
            <a:xfrm>
              <a:off x="1013090" y="1268412"/>
              <a:ext cx="4185281" cy="331311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E8D731-2580-53AA-1B72-118FD7C2A91A}"/>
                </a:ext>
              </a:extLst>
            </p:cNvPr>
            <p:cNvSpPr/>
            <p:nvPr/>
          </p:nvSpPr>
          <p:spPr>
            <a:xfrm>
              <a:off x="4260780" y="1710516"/>
              <a:ext cx="127706" cy="135429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14D8625-5547-1C24-168A-16D623CE2407}"/>
                </a:ext>
              </a:extLst>
            </p:cNvPr>
            <p:cNvSpPr/>
            <p:nvPr/>
          </p:nvSpPr>
          <p:spPr>
            <a:xfrm>
              <a:off x="4362437" y="3729967"/>
              <a:ext cx="430543" cy="13543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035104"/>
              </p:ext>
            </p:extLst>
          </p:nvPr>
        </p:nvGraphicFramePr>
        <p:xfrm>
          <a:off x="6095998" y="3143251"/>
          <a:ext cx="540149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1100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카드의 등급을 등급에 따른 색과 문양으로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314" y="1631404"/>
            <a:ext cx="3820039" cy="1140516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A9058A2D-0FCF-1B11-F647-04831E648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549919"/>
              </p:ext>
            </p:extLst>
          </p:nvPr>
        </p:nvGraphicFramePr>
        <p:xfrm>
          <a:off x="6096002" y="5636029"/>
          <a:ext cx="5401714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1321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" t="12711"/>
          <a:stretch/>
        </p:blipFill>
        <p:spPr>
          <a:xfrm>
            <a:off x="6160241" y="4109425"/>
            <a:ext cx="5272190" cy="121808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6096002" y="1292478"/>
            <a:ext cx="5400673" cy="24603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6096002" y="3757797"/>
            <a:ext cx="5400669" cy="24878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 flipV="1">
            <a:off x="4678419" y="2522664"/>
            <a:ext cx="1417583" cy="614871"/>
          </a:xfrm>
          <a:prstGeom prst="bentConnector3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30" idx="1"/>
          </p:cNvCxnSpPr>
          <p:nvPr/>
        </p:nvCxnSpPr>
        <p:spPr>
          <a:xfrm rot="5400000" flipH="1" flipV="1">
            <a:off x="5370328" y="4499027"/>
            <a:ext cx="222988" cy="1228360"/>
          </a:xfrm>
          <a:prstGeom prst="bentConnector4">
            <a:avLst>
              <a:gd name="adj1" fmla="val -102517"/>
              <a:gd name="adj2" fmla="val 58762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F017A53C-210A-4B1C-8A8C-5D083D189F3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설명</a:t>
            </a:r>
            <a:r>
              <a:rPr lang="en-US" altLang="ko-KR" sz="2400" dirty="0"/>
              <a:t>(</a:t>
            </a:r>
            <a:r>
              <a:rPr lang="ko-KR" altLang="en-US" sz="2400" dirty="0"/>
              <a:t>카드 추가 정보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F4073ED-76B7-45C1-88E7-F95BDCEAE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170721"/>
              </p:ext>
            </p:extLst>
          </p:nvPr>
        </p:nvGraphicFramePr>
        <p:xfrm>
          <a:off x="695325" y="1278749"/>
          <a:ext cx="5400678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67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1443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카드 일람 시스템으로 표기된 카드의 추가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매수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표기하여 플레이어에게 정보를 더욱 빠르게 전달하기 위해서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BB392-F53B-40E9-A400-E142396B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9592"/>
            <a:ext cx="10516235" cy="1326515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dirty="0"/>
              <a:t>작업 책갈피</a:t>
            </a:r>
          </a:p>
        </p:txBody>
      </p:sp>
    </p:spTree>
    <p:extLst>
      <p:ext uri="{BB962C8B-B14F-4D97-AF65-F5344CB8AC3E}">
        <p14:creationId xmlns:p14="http://schemas.microsoft.com/office/powerpoint/2010/main" val="182537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BEA602-D581-40AF-BE46-BF326DF3E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223" y="3061007"/>
            <a:ext cx="4303746" cy="208376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 시스템 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FA93044C-342B-43B8-BF9F-91038D38D265}"/>
              </a:ext>
            </a:extLst>
          </p:cNvPr>
          <p:cNvGrpSpPr>
            <a:grpSpLocks noChangeAspect="1"/>
          </p:cNvGrpSpPr>
          <p:nvPr/>
        </p:nvGrpSpPr>
        <p:grpSpPr>
          <a:xfrm>
            <a:off x="1476427" y="3061006"/>
            <a:ext cx="4303745" cy="2351042"/>
            <a:chOff x="695324" y="2515047"/>
            <a:chExt cx="4876800" cy="26640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6BEC9B-C4A4-4DFE-B813-2CC9FE63E16D}"/>
                </a:ext>
              </a:extLst>
            </p:cNvPr>
            <p:cNvSpPr txBox="1"/>
            <p:nvPr/>
          </p:nvSpPr>
          <p:spPr>
            <a:xfrm>
              <a:off x="695325" y="4847871"/>
              <a:ext cx="4876799" cy="331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 버튼 클릭</a:t>
              </a:r>
              <a:endParaRPr lang="en-US" altLang="ko-KR" sz="1400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111943E-F6FF-44E7-A80D-202BE872E6F3}"/>
                </a:ext>
              </a:extLst>
            </p:cNvPr>
            <p:cNvGrpSpPr/>
            <p:nvPr/>
          </p:nvGrpSpPr>
          <p:grpSpPr>
            <a:xfrm>
              <a:off x="695324" y="2515047"/>
              <a:ext cx="4876800" cy="2348089"/>
              <a:chOff x="731909" y="2718247"/>
              <a:chExt cx="4876800" cy="234808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A38A9CA-A221-455E-B039-E77AD7B7A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/>
            </p:blipFill>
            <p:spPr>
              <a:xfrm>
                <a:off x="731909" y="2718247"/>
                <a:ext cx="4876800" cy="2348089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6A1D3F8-60CD-4535-B7B0-96322589CEC6}"/>
                  </a:ext>
                </a:extLst>
              </p:cNvPr>
              <p:cNvSpPr/>
              <p:nvPr/>
            </p:nvSpPr>
            <p:spPr>
              <a:xfrm>
                <a:off x="2720516" y="2798106"/>
                <a:ext cx="330200" cy="224898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7EF4944-9147-4ED6-9BB5-49F6B42A5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4541" y="2905474"/>
                <a:ext cx="243516" cy="307777"/>
              </a:xfrm>
              <a:prstGeom prst="rect">
                <a:avLst/>
              </a:prstGeom>
            </p:spPr>
          </p:pic>
        </p:grpSp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4716143" y="2274088"/>
            <a:ext cx="599248" cy="304676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7E7134-B5DE-4933-8ED1-CDBCCF7CD741}"/>
              </a:ext>
            </a:extLst>
          </p:cNvPr>
          <p:cNvSpPr txBox="1"/>
          <p:nvPr/>
        </p:nvSpPr>
        <p:spPr>
          <a:xfrm>
            <a:off x="6539147" y="5119708"/>
            <a:ext cx="4303745" cy="27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설정창 팝업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AFA121C-7A21-4E98-9584-DAA0701F9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223" y="3046118"/>
            <a:ext cx="1706245" cy="209707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B4ED43-423D-4E6F-8F41-6B97DA13E5DF}"/>
              </a:ext>
            </a:extLst>
          </p:cNvPr>
          <p:cNvSpPr/>
          <p:nvPr/>
        </p:nvSpPr>
        <p:spPr>
          <a:xfrm>
            <a:off x="6539147" y="3061005"/>
            <a:ext cx="1701168" cy="207217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247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91C4B6-690D-415F-8B8C-DC33694CE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41" y="1796456"/>
            <a:ext cx="3018234" cy="370959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2228849"/>
          <a:ext cx="767270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27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 버튼을 클릭하는 것으로 필터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 및 공백 상태인 것을 기본 상태 또는 초기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036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하면 세부 항목이 닫힌다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663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 우측에 콤보 버튼을 누르는 것으로 세부 항목을 숨길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클릭하는 것으로 현재 선택된 설정을 모두 초기 상태로 되돌린다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39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버튼을 클릭하는 것으로 현재 설정된 설정창의 설정을 필터에 적용하고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345421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설정창 공통 규칙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7693-2622-4143-821C-6B2DEF497A5D}"/>
              </a:ext>
            </a:extLst>
          </p:cNvPr>
          <p:cNvSpPr txBox="1"/>
          <p:nvPr/>
        </p:nvSpPr>
        <p:spPr>
          <a:xfrm>
            <a:off x="8445522" y="5479362"/>
            <a:ext cx="30840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필터 설정창 기본 상태</a:t>
            </a:r>
          </a:p>
        </p:txBody>
      </p:sp>
    </p:spTree>
    <p:extLst>
      <p:ext uri="{BB962C8B-B14F-4D97-AF65-F5344CB8AC3E}">
        <p14:creationId xmlns:p14="http://schemas.microsoft.com/office/powerpoint/2010/main" val="985165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8392B45-F67A-4BE6-B1A6-F48329BB0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20"/>
          <a:stretch/>
        </p:blipFill>
        <p:spPr>
          <a:xfrm>
            <a:off x="8316530" y="1772541"/>
            <a:ext cx="3013892" cy="148467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898525" y="1772541"/>
          <a:ext cx="69884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및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</p:cNvCxnSpPr>
          <p:nvPr/>
        </p:nvCxnSpPr>
        <p:spPr>
          <a:xfrm rot="10800000">
            <a:off x="3306618" y="1908713"/>
            <a:ext cx="5380182" cy="583354"/>
          </a:xfrm>
          <a:prstGeom prst="bentConnector3">
            <a:avLst>
              <a:gd name="adj1" fmla="val 1051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772541"/>
            <a:ext cx="1515532" cy="14846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31" b="75194"/>
          <a:stretch/>
        </p:blipFill>
        <p:spPr>
          <a:xfrm>
            <a:off x="1353355" y="376841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941420" y="5171504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144" y="527422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353356" y="565084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1941420" y="4771589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31" b="75194"/>
          <a:stretch/>
        </p:blipFill>
        <p:spPr>
          <a:xfrm>
            <a:off x="5082065" y="376758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672610" y="5171858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672610" y="4782919"/>
            <a:ext cx="205447" cy="20544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082065" y="565084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351523" y="488564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351523" y="527458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57628E6-BFE5-4802-824D-9D0DB96E0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3731294"/>
            <a:ext cx="1933234" cy="254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E7CC66-9869-4E33-B241-1CDFC387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758" y="2531737"/>
            <a:ext cx="2669838" cy="370555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 및 세부 설명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302095"/>
          <a:ext cx="61169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항목의 검색 창에 텍스트가 입력되면 해당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데이터를 검색 창에 표시한다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4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데이터가 검색 창에 입력되면 미리보기 결과를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7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 될 경우 각 검색 창에 입력된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616341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DC3931D-A5A4-4EB5-94B3-E26344C15D9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2414057" y="1455097"/>
            <a:ext cx="6008877" cy="461819"/>
          </a:xfrm>
          <a:prstGeom prst="bentConnector3">
            <a:avLst>
              <a:gd name="adj1" fmla="val 2171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2E1A05-D784-4D54-928D-029F2F06A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57" b="57295"/>
          <a:stretch/>
        </p:blipFill>
        <p:spPr>
          <a:xfrm>
            <a:off x="8422933" y="1455096"/>
            <a:ext cx="3073742" cy="9236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2DCA4-F01C-4A06-B6ED-AF3F527E5831}"/>
              </a:ext>
            </a:extLst>
          </p:cNvPr>
          <p:cNvSpPr/>
          <p:nvPr/>
        </p:nvSpPr>
        <p:spPr>
          <a:xfrm>
            <a:off x="8428320" y="1455096"/>
            <a:ext cx="1515532" cy="9236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322EAA4-0D5D-4376-81FD-8404642CCAF5}"/>
              </a:ext>
            </a:extLst>
          </p:cNvPr>
          <p:cNvGraphicFramePr>
            <a:graphicFrameLocks noGrp="1"/>
          </p:cNvGraphicFramePr>
          <p:nvPr/>
        </p:nvGraphicFramePr>
        <p:xfrm>
          <a:off x="2414056" y="3721102"/>
          <a:ext cx="6674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창에 입력된 텍스트 데이터의 변화가 있을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출력된 미리보기가 있을 경우 이전 미리보기를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일치하는 데이터가 있을 경우 해당 데이터를 기반으로 미리보기 결과를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0247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결과가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항목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이라는 텍스트를 대신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79413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출력되는 미리보기 결과의 항목들은 문자 정렬 순서에 따라서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57690CD-A27C-4AB8-8BD6-E1149A881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9" t="18371" r="47603" b="46007"/>
          <a:stretch/>
        </p:blipFill>
        <p:spPr>
          <a:xfrm>
            <a:off x="695324" y="3886201"/>
            <a:ext cx="1515532" cy="134620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B6636F-F12C-4B26-8E42-9A8446D5F264}"/>
              </a:ext>
            </a:extLst>
          </p:cNvPr>
          <p:cNvSpPr txBox="1"/>
          <p:nvPr/>
        </p:nvSpPr>
        <p:spPr>
          <a:xfrm>
            <a:off x="695325" y="5232402"/>
            <a:ext cx="15155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미리보기 결과 예시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268413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grpSp>
        <p:nvGrpSpPr>
          <p:cNvPr id="71" name="그룹 70">
            <a:extLst>
              <a:ext uri="{FF2B5EF4-FFF2-40B4-BE49-F238E27FC236}">
                <a16:creationId xmlns:a16="http://schemas.microsoft.com/office/drawing/2014/main" id="{1D25C592-93B9-4AD3-8BEF-CDF2ED742C01}"/>
              </a:ext>
            </a:extLst>
          </p:cNvPr>
          <p:cNvGrpSpPr/>
          <p:nvPr/>
        </p:nvGrpSpPr>
        <p:grpSpPr>
          <a:xfrm>
            <a:off x="1791783" y="2745233"/>
            <a:ext cx="8608434" cy="3796299"/>
            <a:chOff x="821459" y="2745233"/>
            <a:chExt cx="8608434" cy="379629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DA00D7A-E65B-42D8-AD17-09E535D6D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214"/>
            <a:stretch/>
          </p:blipFill>
          <p:spPr>
            <a:xfrm>
              <a:off x="897265" y="3166803"/>
              <a:ext cx="2233141" cy="117434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107A8DB-6C71-438E-8208-604A7B263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7214"/>
            <a:stretch/>
          </p:blipFill>
          <p:spPr>
            <a:xfrm>
              <a:off x="897266" y="4967079"/>
              <a:ext cx="2233141" cy="117434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221FD8E-C81C-4CA7-A3EC-428E093D7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7214"/>
            <a:stretch/>
          </p:blipFill>
          <p:spPr>
            <a:xfrm>
              <a:off x="4236959" y="4962704"/>
              <a:ext cx="2233142" cy="117434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FC7AAE7-828D-46D1-9B3C-E06A9AFFC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7214"/>
            <a:stretch/>
          </p:blipFill>
          <p:spPr>
            <a:xfrm>
              <a:off x="4236959" y="3171691"/>
              <a:ext cx="2233142" cy="117434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7FE85BF-FECE-4C56-A7A4-17D9F51C6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3598" y="3609833"/>
              <a:ext cx="155722" cy="1968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9BE8835-9F57-4DDA-9FA4-461DD2D7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7097" y="5376205"/>
              <a:ext cx="33129" cy="88846"/>
            </a:xfrm>
            <a:prstGeom prst="rect">
              <a:avLst/>
            </a:prstGeom>
          </p:spPr>
        </p:pic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847E619C-9CD7-4DB1-9136-B14047D716AF}"/>
                </a:ext>
              </a:extLst>
            </p:cNvPr>
            <p:cNvCxnSpPr>
              <a:cxnSpLocks/>
              <a:stCxn id="15" idx="3"/>
              <a:endCxn id="44" idx="1"/>
            </p:cNvCxnSpPr>
            <p:nvPr/>
          </p:nvCxnSpPr>
          <p:spPr>
            <a:xfrm flipH="1">
              <a:off x="2410852" y="3708241"/>
              <a:ext cx="308468" cy="1704097"/>
            </a:xfrm>
            <a:prstGeom prst="bentConnector5">
              <a:avLst>
                <a:gd name="adj1" fmla="val -53700"/>
                <a:gd name="adj2" fmla="val 51341"/>
                <a:gd name="adj3" fmla="val 153700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E00A2721-7CF9-4C50-AE23-6C0E3E0831FF}"/>
                </a:ext>
              </a:extLst>
            </p:cNvPr>
            <p:cNvCxnSpPr>
              <a:cxnSpLocks/>
              <a:stCxn id="44" idx="2"/>
              <a:endCxn id="49" idx="1"/>
            </p:cNvCxnSpPr>
            <p:nvPr/>
          </p:nvCxnSpPr>
          <p:spPr>
            <a:xfrm rot="16200000" flipH="1">
              <a:off x="4138478" y="3992544"/>
              <a:ext cx="219363" cy="3164374"/>
            </a:xfrm>
            <a:prstGeom prst="bentConnector2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2A89D38-19E0-4095-9B0D-E440986A1492}"/>
                </a:ext>
              </a:extLst>
            </p:cNvPr>
            <p:cNvSpPr/>
            <p:nvPr/>
          </p:nvSpPr>
          <p:spPr>
            <a:xfrm>
              <a:off x="2410852" y="5359627"/>
              <a:ext cx="510239" cy="10542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2A55304-F952-4DB0-BDD8-1B873D373D15}"/>
                </a:ext>
              </a:extLst>
            </p:cNvPr>
            <p:cNvSpPr/>
            <p:nvPr/>
          </p:nvSpPr>
          <p:spPr>
            <a:xfrm>
              <a:off x="5830346" y="5446200"/>
              <a:ext cx="437318" cy="47642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BDC980A-4DD0-4E08-ABC5-1B621FB4770D}"/>
                </a:ext>
              </a:extLst>
            </p:cNvPr>
            <p:cNvSpPr/>
            <p:nvPr/>
          </p:nvSpPr>
          <p:spPr>
            <a:xfrm>
              <a:off x="5830346" y="5549876"/>
              <a:ext cx="437318" cy="93601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F5E2B80-EF4B-4952-811B-64CAECA3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3160" y="5596676"/>
              <a:ext cx="155722" cy="196815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810AF2F1-F269-4BBD-B7DD-3CF805A55CD6}"/>
                </a:ext>
              </a:extLst>
            </p:cNvPr>
            <p:cNvCxnSpPr>
              <a:cxnSpLocks/>
              <a:stCxn id="16" idx="3"/>
              <a:endCxn id="59" idx="3"/>
            </p:cNvCxnSpPr>
            <p:nvPr/>
          </p:nvCxnSpPr>
          <p:spPr>
            <a:xfrm flipH="1" flipV="1">
              <a:off x="6265364" y="3718677"/>
              <a:ext cx="103518" cy="1976407"/>
            </a:xfrm>
            <a:prstGeom prst="bentConnector3">
              <a:avLst>
                <a:gd name="adj1" fmla="val -160019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F6A9C37-5E1B-4E02-B25B-E06E924673C4}"/>
                </a:ext>
              </a:extLst>
            </p:cNvPr>
            <p:cNvSpPr/>
            <p:nvPr/>
          </p:nvSpPr>
          <p:spPr>
            <a:xfrm>
              <a:off x="5795260" y="3671226"/>
              <a:ext cx="470104" cy="9490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ED6A6D7-3B26-4616-922B-3FEAE8CC1000}"/>
                </a:ext>
              </a:extLst>
            </p:cNvPr>
            <p:cNvSpPr txBox="1"/>
            <p:nvPr/>
          </p:nvSpPr>
          <p:spPr>
            <a:xfrm>
              <a:off x="901266" y="4340628"/>
              <a:ext cx="2229139" cy="209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추가 버튼 클릭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FB67EB4-55EA-4E51-9FCD-ED76A08AA3D8}"/>
                </a:ext>
              </a:extLst>
            </p:cNvPr>
            <p:cNvSpPr txBox="1"/>
            <p:nvPr/>
          </p:nvSpPr>
          <p:spPr>
            <a:xfrm>
              <a:off x="901266" y="6141422"/>
              <a:ext cx="2229139" cy="341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추가 버튼 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검색 창으로 변화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D98410-FE78-49A3-8F98-CF492C460B2D}"/>
                </a:ext>
              </a:extLst>
            </p:cNvPr>
            <p:cNvSpPr txBox="1"/>
            <p:nvPr/>
          </p:nvSpPr>
          <p:spPr>
            <a:xfrm>
              <a:off x="4240962" y="4340628"/>
              <a:ext cx="2229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미리 보기 결과 선택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클릭</a:t>
              </a:r>
              <a:r>
                <a:rPr lang="en-US" altLang="ko-KR" sz="1000" dirty="0"/>
                <a:t>) </a:t>
              </a:r>
              <a:r>
                <a:rPr lang="ko-KR" altLang="en-US" sz="1000" dirty="0"/>
                <a:t>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 선택한 미리 보기 결과 창 생성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5E9F93F-8CA2-4D0E-A915-DCECABF904F3}"/>
                </a:ext>
              </a:extLst>
            </p:cNvPr>
            <p:cNvSpPr txBox="1"/>
            <p:nvPr/>
          </p:nvSpPr>
          <p:spPr>
            <a:xfrm>
              <a:off x="4240962" y="6141422"/>
              <a:ext cx="2229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텍스트 입력 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검색 결과 미리 보기 결과 출력</a:t>
              </a:r>
            </a:p>
          </p:txBody>
        </p:sp>
        <p:sp>
          <p:nvSpPr>
            <p:cNvPr id="8" name="화살표: U자형 7">
              <a:extLst>
                <a:ext uri="{FF2B5EF4-FFF2-40B4-BE49-F238E27FC236}">
                  <a16:creationId xmlns:a16="http://schemas.microsoft.com/office/drawing/2014/main" id="{DEF8B896-93EB-4CFB-AA06-EC6311BF2C7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460242" y="4420746"/>
              <a:ext cx="456889" cy="45688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C8E77A7-AC6C-4494-8DDF-9147B60213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8557" y="3179607"/>
              <a:ext cx="2234408" cy="1352557"/>
              <a:chOff x="2621959" y="1309565"/>
              <a:chExt cx="3089609" cy="1870238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E6B7AD45-E96A-4B68-8EAB-A2FCCE8A2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57214"/>
              <a:stretch/>
            </p:blipFill>
            <p:spPr>
              <a:xfrm>
                <a:off x="2621959" y="1309565"/>
                <a:ext cx="3089609" cy="1624733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787E5DD-DEA2-416E-BC46-294C17BAAF7A}"/>
                  </a:ext>
                </a:extLst>
              </p:cNvPr>
              <p:cNvSpPr/>
              <p:nvPr/>
            </p:nvSpPr>
            <p:spPr>
              <a:xfrm>
                <a:off x="4779431" y="2262909"/>
                <a:ext cx="650401" cy="118341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4A3C8F52-295E-4103-B397-1B0BBA7BC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40188" y="2311233"/>
                <a:ext cx="215445" cy="27229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38471DE-6A7D-4432-9854-0FD2FF05FB10}"/>
                  </a:ext>
                </a:extLst>
              </p:cNvPr>
              <p:cNvSpPr txBox="1"/>
              <p:nvPr/>
            </p:nvSpPr>
            <p:spPr>
              <a:xfrm>
                <a:off x="2627497" y="2933582"/>
                <a:ext cx="308407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키워드 삭제 버튼 클릭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FC430B-9FD2-425F-B701-EEC73A3FB3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8556" y="4966370"/>
              <a:ext cx="2234408" cy="1549040"/>
              <a:chOff x="6034774" y="1307384"/>
              <a:chExt cx="3089609" cy="2141922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F6C49E1D-2D4A-4FA9-B61D-E8870A9469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57214"/>
              <a:stretch/>
            </p:blipFill>
            <p:spPr>
              <a:xfrm>
                <a:off x="6034774" y="1307384"/>
                <a:ext cx="3089609" cy="1624733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91A7B91-1BFE-4611-AF18-EB3998C9A9E5}"/>
                  </a:ext>
                </a:extLst>
              </p:cNvPr>
              <p:cNvSpPr/>
              <p:nvPr/>
            </p:nvSpPr>
            <p:spPr>
              <a:xfrm>
                <a:off x="8193191" y="1999828"/>
                <a:ext cx="650401" cy="644312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167800-9A12-4423-BC2B-4A76C77130AC}"/>
                  </a:ext>
                </a:extLst>
              </p:cNvPr>
              <p:cNvSpPr txBox="1"/>
              <p:nvPr/>
            </p:nvSpPr>
            <p:spPr>
              <a:xfrm>
                <a:off x="6040313" y="2933582"/>
                <a:ext cx="3084070" cy="515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삭제 버튼을 누른 키워드 창 삭제</a:t>
                </a:r>
                <a:endParaRPr lang="en-US" altLang="ko-KR" sz="1000" dirty="0"/>
              </a:p>
              <a:p>
                <a:pPr algn="ctr"/>
                <a:r>
                  <a:rPr lang="ko-KR" altLang="en-US" sz="1000" dirty="0"/>
                  <a:t>및 키워드 추가 버튼 변환</a:t>
                </a:r>
              </a:p>
            </p:txBody>
          </p:sp>
        </p:grp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77407DE7-B14A-446C-805C-195474F40728}"/>
                </a:ext>
              </a:extLst>
            </p:cNvPr>
            <p:cNvCxnSpPr>
              <a:cxnSpLocks noChangeAspect="1"/>
              <a:stCxn id="40" idx="2"/>
              <a:endCxn id="36" idx="1"/>
            </p:cNvCxnSpPr>
            <p:nvPr/>
          </p:nvCxnSpPr>
          <p:spPr>
            <a:xfrm rot="5400000">
              <a:off x="7880512" y="4839953"/>
              <a:ext cx="1599190" cy="121163"/>
            </a:xfrm>
            <a:prstGeom prst="bentConnector4">
              <a:avLst>
                <a:gd name="adj1" fmla="val 42716"/>
                <a:gd name="adj2" fmla="val 275619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0BD1943-2EC3-47DE-BD90-0D3C2F4A01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459" y="3118380"/>
              <a:ext cx="5810250" cy="3364185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AD05138-2129-434F-A2DC-59F40304BD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5647" y="3118380"/>
              <a:ext cx="2454246" cy="3364185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855C3926-1291-4B0C-9AC8-C0060E72A6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772" y="2800083"/>
              <a:ext cx="1435002" cy="323641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키워드 추가 과정</a:t>
              </a:r>
            </a:p>
          </p:txBody>
        </p:sp>
        <p:sp>
          <p:nvSpPr>
            <p:cNvPr id="52" name="사각형: 잘린 한쪽 모서리 51">
              <a:extLst>
                <a:ext uri="{FF2B5EF4-FFF2-40B4-BE49-F238E27FC236}">
                  <a16:creationId xmlns:a16="http://schemas.microsoft.com/office/drawing/2014/main" id="{8C7282C2-960F-47F7-AE21-45A6FC71D9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5648" y="2800083"/>
              <a:ext cx="1435002" cy="323641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키워드 삭제 과정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986E190-CF77-4144-9CA2-36EACF0F1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3362" y="3564582"/>
              <a:ext cx="511164" cy="9470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B469732-8FA9-4BD2-A16A-91BDBCC95F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8050" y="5360699"/>
              <a:ext cx="511164" cy="9470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7E14D60F-4E04-4138-9BA0-51D2E5933910}"/>
                </a:ext>
              </a:extLst>
            </p:cNvPr>
            <p:cNvCxnSpPr>
              <a:cxnSpLocks noChangeAspect="1"/>
              <a:stCxn id="56" idx="3"/>
              <a:endCxn id="57" idx="3"/>
            </p:cNvCxnSpPr>
            <p:nvPr/>
          </p:nvCxnSpPr>
          <p:spPr>
            <a:xfrm>
              <a:off x="9084525" y="3611936"/>
              <a:ext cx="4689" cy="1796117"/>
            </a:xfrm>
            <a:prstGeom prst="bentConnector3">
              <a:avLst>
                <a:gd name="adj1" fmla="val 4638416"/>
              </a:avLst>
            </a:prstGeom>
            <a:ln w="1905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8E341A-6BA3-442C-ADDB-F5DB405A56D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58774" y="2745233"/>
              <a:ext cx="4577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키워드 추가 과정에서 발생하는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미리 보기 결과 출력에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관련된 내용은</a:t>
              </a:r>
              <a:endParaRPr lang="en-US" altLang="ko-KR" sz="1000" dirty="0"/>
            </a:p>
            <a:p>
              <a:r>
                <a:rPr lang="ko-KR" altLang="en-US" sz="1000" dirty="0"/>
                <a:t>카드 필터 설정 시스템</a:t>
              </a:r>
              <a:r>
                <a:rPr lang="en-US" altLang="ko-KR" sz="1000" dirty="0"/>
                <a:t>-</a:t>
              </a:r>
              <a:r>
                <a:rPr lang="ko-KR" altLang="en-US" sz="1000" dirty="0"/>
                <a:t>종족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소속 항목 규칙 및 세부 설명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페이지 참조</a:t>
              </a:r>
              <a:r>
                <a:rPr lang="en-US" altLang="ko-KR" sz="1000" dirty="0"/>
                <a:t>.</a:t>
              </a:r>
              <a:endParaRPr lang="ko-KR" altLang="en-US" sz="1000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BDA7022-87BE-4B4D-BED6-5A10E113B9F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3504"/>
          <a:stretch/>
        </p:blipFill>
        <p:spPr>
          <a:xfrm>
            <a:off x="8428320" y="1274990"/>
            <a:ext cx="3068355" cy="1376338"/>
          </a:xfrm>
          <a:prstGeom prst="rect">
            <a:avLst/>
          </a:prstGeom>
        </p:spPr>
      </p:pic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0F5091D-3937-48C3-AAA0-93B53D36BA1D}"/>
              </a:ext>
            </a:extLst>
          </p:cNvPr>
          <p:cNvCxnSpPr>
            <a:cxnSpLocks/>
            <a:stCxn id="66" idx="1"/>
          </p:cNvCxnSpPr>
          <p:nvPr/>
        </p:nvCxnSpPr>
        <p:spPr>
          <a:xfrm rot="10800000">
            <a:off x="2675803" y="1398060"/>
            <a:ext cx="7305340" cy="707217"/>
          </a:xfrm>
          <a:prstGeom prst="bentConnector3">
            <a:avLst>
              <a:gd name="adj1" fmla="val 412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706242-6C0A-4901-91C6-00DB332830B7}"/>
              </a:ext>
            </a:extLst>
          </p:cNvPr>
          <p:cNvSpPr/>
          <p:nvPr/>
        </p:nvSpPr>
        <p:spPr>
          <a:xfrm>
            <a:off x="9981143" y="1559224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268413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5A6DDAD-03BA-4585-926D-6D0AFF5584A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644265" y="1428279"/>
            <a:ext cx="4901876" cy="473931"/>
          </a:xfrm>
          <a:prstGeom prst="bentConnector3">
            <a:avLst>
              <a:gd name="adj1" fmla="val 29384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ED1CA75-126C-41D3-B87A-96990A8D8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9" b="46049"/>
          <a:stretch/>
        </p:blipFill>
        <p:spPr>
          <a:xfrm>
            <a:off x="8483600" y="1349693"/>
            <a:ext cx="3013075" cy="11158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56302D-A01F-4943-91DE-3F6BC981FA61}"/>
              </a:ext>
            </a:extLst>
          </p:cNvPr>
          <p:cNvSpPr/>
          <p:nvPr/>
        </p:nvSpPr>
        <p:spPr>
          <a:xfrm>
            <a:off x="8546141" y="1356157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C660EF9-9BC2-4168-AE62-C423A289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3" t="24013" r="20913" b="56602"/>
          <a:stretch/>
        </p:blipFill>
        <p:spPr>
          <a:xfrm>
            <a:off x="2312467" y="5067531"/>
            <a:ext cx="2663596" cy="849746"/>
          </a:xfrm>
          <a:prstGeom prst="rect">
            <a:avLst/>
          </a:prstGeom>
          <a:ln w="9525"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502966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F9F39D3-84B0-4323-A37E-2C2AD0B9E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0" t="23828" r="21105" b="56786"/>
          <a:stretch/>
        </p:blipFill>
        <p:spPr>
          <a:xfrm>
            <a:off x="770570" y="4179919"/>
            <a:ext cx="2663596" cy="849747"/>
          </a:xfrm>
          <a:prstGeom prst="rect">
            <a:avLst/>
          </a:prstGeom>
        </p:spPr>
      </p:pic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860462" y="4641585"/>
            <a:ext cx="1357677" cy="697821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608798" y="4474759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740" y="4543177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3137903" y="5339406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644265" y="5320680"/>
            <a:ext cx="1279906" cy="22383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860462" y="4641585"/>
            <a:ext cx="2423756" cy="679095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2109266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BE649-29E5-48FC-8FE6-5BE71DAB3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96" y="3735050"/>
            <a:ext cx="6575984" cy="23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07C2B0-F82B-4B76-AA50-46E78C257E69}"/>
              </a:ext>
            </a:extLst>
          </p:cNvPr>
          <p:cNvGrpSpPr>
            <a:grpSpLocks noChangeAspect="1"/>
          </p:cNvGrpSpPr>
          <p:nvPr/>
        </p:nvGrpSpPr>
        <p:grpSpPr>
          <a:xfrm>
            <a:off x="6337134" y="1270933"/>
            <a:ext cx="2463694" cy="3033211"/>
            <a:chOff x="695324" y="1270934"/>
            <a:chExt cx="2174875" cy="26776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0AB07B-0D6E-4DD3-AE5E-B14AF2E1E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4" y="1270934"/>
              <a:ext cx="2174875" cy="267762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2316305" y="3714986"/>
              <a:ext cx="477696" cy="1542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2314258"/>
          <a:ext cx="54994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A024478-DC81-4E62-88D8-7BD89D8E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388368"/>
            <a:ext cx="2720009" cy="28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57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/>
        </p:nvGraphicFramePr>
        <p:xfrm>
          <a:off x="1149452" y="1818449"/>
          <a:ext cx="59661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상위 항목들은 초기화 될 경우 모든 하위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52563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07C2B0-F82B-4B76-AA50-46E78C257E69}"/>
              </a:ext>
            </a:extLst>
          </p:cNvPr>
          <p:cNvGrpSpPr>
            <a:grpSpLocks noChangeAspect="1"/>
          </p:cNvGrpSpPr>
          <p:nvPr/>
        </p:nvGrpSpPr>
        <p:grpSpPr>
          <a:xfrm>
            <a:off x="7302676" y="1282911"/>
            <a:ext cx="1976526" cy="2433427"/>
            <a:chOff x="695324" y="1270934"/>
            <a:chExt cx="2174875" cy="26776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0AB07B-0D6E-4DD3-AE5E-B14AF2E1E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4" y="1270934"/>
              <a:ext cx="2174875" cy="267762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1710731" y="3714986"/>
              <a:ext cx="605574" cy="1542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63" y="1281332"/>
            <a:ext cx="1754328" cy="243342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C4837E-8B46-4EE7-B3A4-078A474914B3}"/>
              </a:ext>
            </a:extLst>
          </p:cNvPr>
          <p:cNvGrpSpPr/>
          <p:nvPr/>
        </p:nvGrpSpPr>
        <p:grpSpPr>
          <a:xfrm>
            <a:off x="1854461" y="3727968"/>
            <a:ext cx="8483077" cy="2509321"/>
            <a:chOff x="1854461" y="3727968"/>
            <a:chExt cx="8483077" cy="250932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9D53C68-A035-4E2B-A5B4-A576EE80F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4462" y="3994879"/>
              <a:ext cx="8483076" cy="224241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A403E2-A953-4FF2-900C-715D4702EAF4}"/>
                </a:ext>
              </a:extLst>
            </p:cNvPr>
            <p:cNvSpPr txBox="1"/>
            <p:nvPr/>
          </p:nvSpPr>
          <p:spPr>
            <a:xfrm>
              <a:off x="3818467" y="3748658"/>
              <a:ext cx="65190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각 상위 항목의 비활성화에 대한 규칙은 각 상위 항목의 규칙 및 세부 설명 페이지의 마지막 규칙들 참조</a:t>
              </a:r>
              <a:r>
                <a:rPr lang="en-US" altLang="ko-KR" sz="1000" dirty="0"/>
                <a:t>.</a:t>
              </a:r>
              <a:endParaRPr lang="ko-KR" altLang="en-US" sz="10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DE68FDA-48C1-4655-A57C-42E86EDAC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4461" y="3983249"/>
              <a:ext cx="8483076" cy="225404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id="{601C3F54-74FA-4CFC-BF67-61CFA7EE64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4462" y="3727968"/>
              <a:ext cx="1964005" cy="249466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각 </a:t>
              </a:r>
              <a:r>
                <a:rPr lang="ko-KR" altLang="en-US" sz="1200" b="1">
                  <a:solidFill>
                    <a:schemeClr val="tx1"/>
                  </a:solidFill>
                </a:rPr>
                <a:t>상위 항목별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비활성화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38A9CA-A221-455E-B039-E77AD7B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6427" y="3061006"/>
            <a:ext cx="4303745" cy="2072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32202E-269E-40DC-8BCA-2BBA489B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6" y="3061007"/>
            <a:ext cx="2631546" cy="20721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540317" y="3143559"/>
            <a:ext cx="2060383" cy="1711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검색 창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855A3-4E76-42BB-A9CB-668CDDF5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0" y="3066327"/>
            <a:ext cx="4304149" cy="207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E8C3F-49D6-4F40-A80D-66EBA666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11" y="3066327"/>
            <a:ext cx="2632368" cy="2072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FA7CC-445C-462A-8DD3-C6D0CC1BD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375" y="3226233"/>
            <a:ext cx="214901" cy="2716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C3D4D2-86E7-42C6-8F55-6BF342F21274}"/>
              </a:ext>
            </a:extLst>
          </p:cNvPr>
          <p:cNvSpPr txBox="1"/>
          <p:nvPr/>
        </p:nvSpPr>
        <p:spPr>
          <a:xfrm>
            <a:off x="64118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창에 텍스트 입력 가능 상태로 변환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C045E98-31BE-4B00-93A7-DF9BD4CCF9A0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7150137" y="735072"/>
            <a:ext cx="12700" cy="5159257"/>
          </a:xfrm>
          <a:prstGeom prst="bent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65CB8-A778-4F22-8AD6-C0821AFCAB6A}"/>
              </a:ext>
            </a:extLst>
          </p:cNvPr>
          <p:cNvSpPr/>
          <p:nvPr/>
        </p:nvSpPr>
        <p:spPr>
          <a:xfrm>
            <a:off x="8934354" y="3164681"/>
            <a:ext cx="1590823" cy="1500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1125507" y="1666176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EB2A5A-AC57-4B8A-A214-BE0838443C6D}"/>
              </a:ext>
            </a:extLst>
          </p:cNvPr>
          <p:cNvGrpSpPr>
            <a:grpSpLocks noChangeAspect="1"/>
          </p:cNvGrpSpPr>
          <p:nvPr/>
        </p:nvGrpSpPr>
        <p:grpSpPr>
          <a:xfrm>
            <a:off x="1798320" y="3429000"/>
            <a:ext cx="3076821" cy="2422798"/>
            <a:chOff x="2722827" y="3898415"/>
            <a:chExt cx="2631546" cy="20721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2827" y="3898415"/>
              <a:ext cx="2631546" cy="207217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3549205" y="3983039"/>
              <a:ext cx="1623315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2BF613-E9F5-45E2-BD68-846F23C9BA0E}"/>
              </a:ext>
            </a:extLst>
          </p:cNvPr>
          <p:cNvGrpSpPr>
            <a:grpSpLocks noChangeAspect="1"/>
          </p:cNvGrpSpPr>
          <p:nvPr/>
        </p:nvGrpSpPr>
        <p:grpSpPr>
          <a:xfrm>
            <a:off x="7316861" y="3429000"/>
            <a:ext cx="3079340" cy="2416427"/>
            <a:chOff x="6729870" y="3898415"/>
            <a:chExt cx="2633700" cy="206672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9870" y="3898415"/>
              <a:ext cx="2633700" cy="206672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7537008" y="3993113"/>
              <a:ext cx="241396" cy="2384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98EB6A-ED5A-4E10-B643-4C391BB1478C}"/>
              </a:ext>
            </a:extLst>
          </p:cNvPr>
          <p:cNvCxnSpPr>
            <a:cxnSpLocks/>
            <a:stCxn id="35" idx="2"/>
            <a:endCxn id="15" idx="1"/>
          </p:cNvCxnSpPr>
          <p:nvPr/>
        </p:nvCxnSpPr>
        <p:spPr>
          <a:xfrm rot="5400000" flipH="1" flipV="1">
            <a:off x="6100430" y="1738251"/>
            <a:ext cx="219288" cy="4100996"/>
          </a:xfrm>
          <a:prstGeom prst="bentConnector4">
            <a:avLst>
              <a:gd name="adj1" fmla="val -104246"/>
              <a:gd name="adj2" fmla="val 5131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553324" y="1909623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97390DC-EB63-4B98-A649-5079F9C815E8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233433" y="1830197"/>
            <a:ext cx="5897409" cy="322021"/>
          </a:xfrm>
          <a:prstGeom prst="bentConnector3">
            <a:avLst>
              <a:gd name="adj1" fmla="val 25773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8CF083-1FA4-4B22-A022-BAD794E8566A}"/>
              </a:ext>
            </a:extLst>
          </p:cNvPr>
          <p:cNvSpPr txBox="1"/>
          <p:nvPr/>
        </p:nvSpPr>
        <p:spPr>
          <a:xfrm>
            <a:off x="1795799" y="5837178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 클릭으로 검색 창 활성화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C610A1-0CA6-419D-9EB7-28C5C5B0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125" y="3626782"/>
            <a:ext cx="214901" cy="2716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14D701-E051-43E4-A377-42AFEE4A6895}"/>
              </a:ext>
            </a:extLst>
          </p:cNvPr>
          <p:cNvSpPr txBox="1"/>
          <p:nvPr/>
        </p:nvSpPr>
        <p:spPr>
          <a:xfrm>
            <a:off x="7314340" y="5837178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커서 및 한영키 상태 표기</a:t>
            </a:r>
          </a:p>
        </p:txBody>
      </p:sp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/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6494971" y="4348173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1234451" y="4348173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1234451" y="5375686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6494971" y="5375686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10096499" y="4652624"/>
            <a:ext cx="861049" cy="3536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700606A-ED57-46B0-B271-1CDF777DAB72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2390776" y="1605190"/>
            <a:ext cx="6646637" cy="320265"/>
          </a:xfrm>
          <a:prstGeom prst="bentConnector3">
            <a:avLst>
              <a:gd name="adj1" fmla="val 2377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B57A59-30BA-4C96-A844-BEADB090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70"/>
          <a:stretch/>
        </p:blipFill>
        <p:spPr>
          <a:xfrm>
            <a:off x="1376300" y="4099564"/>
            <a:ext cx="2932775" cy="1016816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6B8F55-210D-45F9-8B69-5203710EEA29}"/>
              </a:ext>
            </a:extLst>
          </p:cNvPr>
          <p:cNvSpPr/>
          <p:nvPr/>
        </p:nvSpPr>
        <p:spPr>
          <a:xfrm>
            <a:off x="1982058" y="4242862"/>
            <a:ext cx="328337" cy="10846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FF2AE2B-A06C-41FA-86C3-1488385B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86" y="4297095"/>
            <a:ext cx="160217" cy="202497"/>
          </a:xfrm>
          <a:prstGeom prst="rect">
            <a:avLst/>
          </a:prstGeom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024E7D6-7DB5-4401-A97D-66BB6C6BEF32}"/>
              </a:ext>
            </a:extLst>
          </p:cNvPr>
          <p:cNvSpPr txBox="1"/>
          <p:nvPr/>
        </p:nvSpPr>
        <p:spPr>
          <a:xfrm>
            <a:off x="1376300" y="5117680"/>
            <a:ext cx="2932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버튼 클릭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AF9CD83-ABAA-4D8C-8D46-BCA8F2F07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970"/>
          <a:stretch/>
        </p:blipFill>
        <p:spPr>
          <a:xfrm>
            <a:off x="4628719" y="4072281"/>
            <a:ext cx="2932775" cy="1016816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1F5B75-EFF0-4A02-9915-0B55B621FC02}"/>
              </a:ext>
            </a:extLst>
          </p:cNvPr>
          <p:cNvSpPr/>
          <p:nvPr/>
        </p:nvSpPr>
        <p:spPr>
          <a:xfrm>
            <a:off x="5232233" y="4213600"/>
            <a:ext cx="328337" cy="77948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79871-1452-4A26-85B2-D7DC796AFA20}"/>
              </a:ext>
            </a:extLst>
          </p:cNvPr>
          <p:cNvSpPr txBox="1"/>
          <p:nvPr/>
        </p:nvSpPr>
        <p:spPr>
          <a:xfrm>
            <a:off x="4628719" y="5090397"/>
            <a:ext cx="2921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 가능 범위 펼치기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79DA19-CE6D-47B5-BC5B-115012DED24F}"/>
              </a:ext>
            </a:extLst>
          </p:cNvPr>
          <p:cNvSpPr/>
          <p:nvPr/>
        </p:nvSpPr>
        <p:spPr>
          <a:xfrm>
            <a:off x="5232233" y="4432967"/>
            <a:ext cx="328337" cy="108466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3B1FFBE-FC57-4BCB-B0A1-96B59BAC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109" y="4479440"/>
            <a:ext cx="160217" cy="202497"/>
          </a:xfrm>
          <a:prstGeom prst="rect">
            <a:avLst/>
          </a:prstGeom>
          <a:ln>
            <a:noFill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AA036AF-F86D-4F31-99F9-EFB75F3923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970"/>
          <a:stretch/>
        </p:blipFill>
        <p:spPr>
          <a:xfrm>
            <a:off x="7882925" y="4062931"/>
            <a:ext cx="2932775" cy="1016816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B84C62-D669-48C1-9505-47E93B1D91C4}"/>
              </a:ext>
            </a:extLst>
          </p:cNvPr>
          <p:cNvSpPr/>
          <p:nvPr/>
        </p:nvSpPr>
        <p:spPr>
          <a:xfrm>
            <a:off x="8486438" y="4207530"/>
            <a:ext cx="328337" cy="108466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0B6DD-1915-4761-8146-AD0F5E071EAB}"/>
              </a:ext>
            </a:extLst>
          </p:cNvPr>
          <p:cNvSpPr txBox="1"/>
          <p:nvPr/>
        </p:nvSpPr>
        <p:spPr>
          <a:xfrm>
            <a:off x="7893891" y="5079747"/>
            <a:ext cx="2921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범위 변경 및 선택 가능 범위 닫기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>
            <a:off x="2390503" y="4398344"/>
            <a:ext cx="2841730" cy="204997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/>
            <a:stCxn id="59" idx="3"/>
            <a:endCxn id="56" idx="0"/>
          </p:cNvCxnSpPr>
          <p:nvPr/>
        </p:nvCxnSpPr>
        <p:spPr>
          <a:xfrm flipV="1">
            <a:off x="5664326" y="4207530"/>
            <a:ext cx="2986281" cy="373159"/>
          </a:xfrm>
          <a:prstGeom prst="bentConnector4">
            <a:avLst>
              <a:gd name="adj1" fmla="val 47251"/>
              <a:gd name="adj2" fmla="val 161261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2141973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6AC5D09-10C3-45CA-83D0-F674FE9F056A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2552700" y="2038351"/>
            <a:ext cx="5838824" cy="346217"/>
          </a:xfrm>
          <a:prstGeom prst="bentConnector3">
            <a:avLst>
              <a:gd name="adj1" fmla="val 1411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635972" y="-2121119"/>
            <a:ext cx="224981" cy="8543924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00216FE-A5F9-48C9-BCFE-41D76064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70"/>
          <a:stretch/>
        </p:blipFill>
        <p:spPr>
          <a:xfrm>
            <a:off x="1034959" y="4243819"/>
            <a:ext cx="3713232" cy="128740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680780-A647-47D0-9337-409A35F31C4C}"/>
              </a:ext>
            </a:extLst>
          </p:cNvPr>
          <p:cNvSpPr/>
          <p:nvPr/>
        </p:nvSpPr>
        <p:spPr>
          <a:xfrm>
            <a:off x="4297096" y="4407244"/>
            <a:ext cx="151645" cy="1653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266F48-C3D3-4C50-98A7-9F66A701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876" y="4489930"/>
            <a:ext cx="202853" cy="256384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24736B-B392-41C7-89D5-BBFA1BB26B68}"/>
              </a:ext>
            </a:extLst>
          </p:cNvPr>
          <p:cNvSpPr txBox="1"/>
          <p:nvPr/>
        </p:nvSpPr>
        <p:spPr>
          <a:xfrm>
            <a:off x="1439666" y="5531228"/>
            <a:ext cx="2903818" cy="277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지우기 버튼 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5749005" y="4243819"/>
            <a:ext cx="3713231" cy="1564607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 flipV="1">
            <a:off x="4593729" y="4489930"/>
            <a:ext cx="2350054" cy="1281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905" y="3531156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915418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7138461" y="1718929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281781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312951-49C3-4A1C-FE2D-9386FBC40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562688"/>
            <a:ext cx="861104" cy="4670835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F0840D-6E2A-BA2A-058B-AF4255FC8A85}"/>
              </a:ext>
            </a:extLst>
          </p:cNvPr>
          <p:cNvGraphicFramePr>
            <a:graphicFrameLocks noGrp="1"/>
          </p:cNvGraphicFramePr>
          <p:nvPr/>
        </p:nvGraphicFramePr>
        <p:xfrm>
          <a:off x="1918220" y="2023586"/>
          <a:ext cx="909415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  <a:gridCol w="7715568">
                  <a:extLst>
                    <a:ext uri="{9D8B030D-6E8A-4147-A177-3AD203B41FA5}">
                      <a16:colId xmlns:a16="http://schemas.microsoft.com/office/drawing/2014/main" val="1910906974"/>
                    </a:ext>
                  </a:extLst>
                </a:gridCol>
              </a:tblGrid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전투의 주축이며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가장 눈에 띄어야 하기에 전체적으로 노랑색을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전투에서의 역할에 따른 구분을 하는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직접적인 전투를 하기에 필요한 능력치를 요소로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783828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12114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 주 축인 동시에 강력한 효과를 가져 특별한 느낌을 주기위해 파랑색을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덱에 위치해 하며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원하는 타이밍에 사용할 카드를 스킬을 시전할 기물을 선택하여 해당 기물이 스킬을 사용하는 방식으로 사용한다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그렇기에 시전할 기물의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 같은 추가 사용 조건 필요 하게 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스킬 고유의 사거리를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58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디자인 공통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398B0D5-736E-B615-ED53-7D340CB7D1BB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106670"/>
          <a:ext cx="1051623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이름을 가장 위에 배치하고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일러스트를 크게 배치하여 카드 식별이 빠르게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동시에 필요 조건과 효과 텍스트가 있는 칸을 반 투명하게 하여 일러스트를 강조하였다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사용하는데 필요한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및 스킬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효과 보다 먼저 배치하여 플레이어가 카드를 사용할 때 파악해야 할 정보를 순차적으로 확인 할 수 있게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1439863"/>
            <a:ext cx="6294448" cy="30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647097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AAFC545-2E81-CE74-F050-1A3A2E940F70}"/>
              </a:ext>
            </a:extLst>
          </p:cNvPr>
          <p:cNvGraphicFramePr>
            <a:graphicFrameLocks noGrp="1"/>
          </p:cNvGraphicFramePr>
          <p:nvPr/>
        </p:nvGraphicFramePr>
        <p:xfrm>
          <a:off x="2067747" y="5198110"/>
          <a:ext cx="841089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08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소환 시 확인이 필요한 클래스를 오른쪽 위에 배치해 빠르게 확인 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소속이 프로모션 조건이나 효과 파악에 영향이 없도록 분리하여 배치하였다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능력치를 제일 밑에 강조하여 배치해 기물의 능력치를 정확하게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25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85134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23E377-ED65-FF9F-9AD5-829DB947538F}"/>
              </a:ext>
            </a:extLst>
          </p:cNvPr>
          <p:cNvGraphicFramePr>
            <a:graphicFrameLocks noGrp="1"/>
          </p:cNvGraphicFramePr>
          <p:nvPr/>
        </p:nvGraphicFramePr>
        <p:xfrm>
          <a:off x="1548900" y="5441950"/>
          <a:ext cx="937291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29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카드는 전투에 핵심이 아닌 보조의 역할을 하기 때문에 다른 카드와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달리 부가적인 요소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클래스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 없는 기본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공통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과 동일한 형태를 가지게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6556</TotalTime>
  <Pages>7</Pages>
  <Words>3553</Words>
  <Characters>0</Characters>
  <Application>Microsoft Office PowerPoint</Application>
  <DocSecurity>0</DocSecurity>
  <PresentationFormat>와이드스크린</PresentationFormat>
  <Lines>0</Lines>
  <Paragraphs>515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맑은 고딕</vt:lpstr>
      <vt:lpstr>Arial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카드 종류별 특징</vt:lpstr>
      <vt:lpstr>디자인 공통 구성 요소 및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카드 데이터 테이블</vt:lpstr>
      <vt:lpstr>카드 표기 정보 데이터 로딩 우선 순서</vt:lpstr>
      <vt:lpstr>카드 등급 시스템</vt:lpstr>
      <vt:lpstr>레어도 결정 시스템</vt:lpstr>
      <vt:lpstr>레어도 스킨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작업 책갈피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4113</cp:revision>
  <dcterms:modified xsi:type="dcterms:W3CDTF">2024-12-17T07:40:50Z</dcterms:modified>
  <cp:version>9.103.97.45139</cp:version>
</cp:coreProperties>
</file>